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467" r:id="rId3"/>
    <p:sldId id="485" r:id="rId4"/>
    <p:sldId id="267" r:id="rId5"/>
    <p:sldId id="488" r:id="rId6"/>
    <p:sldId id="10553" r:id="rId7"/>
    <p:sldId id="489" r:id="rId8"/>
    <p:sldId id="10554" r:id="rId9"/>
    <p:sldId id="1055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04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864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E23A1-8E68-4C93-998F-B78077E1F5F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F5E63-684F-4A7A-9646-BE7B0ACBE9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50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CCF4-9D13-7EE5-4ABB-E8DE80605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09D0A00-4E57-8609-B908-A548575AA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52D1C72-A8FF-86DA-7339-5B2C8B13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80A5B9-F802-B351-CADE-9B58489BC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1069-4F33-7E4C-A639-E23288AA5CF7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91F73-8A48-3DD6-9D39-3CC87981B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D8F0FF-183B-7224-EC92-83F6AB9DE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2311B0-170B-337B-62FF-EE69BD73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0EC7C1-592A-8C5C-9E37-83E2BB8E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C88082-43C6-3094-0FA7-B8052BAB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2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9B1C5-A45F-AD94-07A5-6BD77446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6EE6D19-BF8E-4657-78DB-53A9D0BBE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B92A48-8476-BA99-92E4-34E02853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B9F7A4-63A0-9416-49A8-00D785A3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4C3C33-4F30-5342-AB07-F1306745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8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BA438B4-79A6-A2E7-FD1D-379F6FEDD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6725EB-A6AC-941C-AC80-35044E64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FA081D1-D8BC-2756-9B71-EF839A75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355DE4-E2A1-31BA-0EDE-E6AAD855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8C4CA2-2858-D2C9-AAC4-DAC33CE6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48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13515-D293-254E-89CD-94545155F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8732AC-0D7C-9FBF-3B38-17EC460D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B810CD-C735-2F78-0CA7-4114EB71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07558B-A8A1-35BB-37D4-04E61BFD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23E1C1-636F-B49B-8FB1-66D043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78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B2B87-F74E-EE22-6D22-42A79B25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4AB892-330D-F92E-B52A-DB5185D6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5192D6-AEA8-8DD9-B055-3EE0FD94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D6DE7B-3421-8382-B3B5-CBC245D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3C73A4-D1A9-CEFD-DBCE-8813BBAD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94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EE95D-AA1D-9BD4-4C8C-EDC1CF6C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10AA4C-9402-B174-6A67-A3464376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8CF3F5-DC13-57F2-7034-A6547D57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CED71F-CBB7-E1CB-743C-A0F7AA88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7EE6F7-73C6-56F0-E572-56ADEAD0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07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487FF-8648-20B2-B75D-2E339E03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82A69D-1672-D159-9015-915EDF3B1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A50BD0-47A6-77EF-1C93-AE0A07BD2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78FFE0F-62E0-E4C2-DED4-BD350694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967A41-55CE-CD4E-A504-06D85FD1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13B16B-14F8-8525-8C2E-54C8001C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50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5A53E-2370-EA8D-C112-B18DA60D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967E5B-4AA1-D736-E254-94EBEAA42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5555B8-573B-8A9E-5640-FF2D997CB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79DD2FC-94F1-729D-FFEE-7B4A4B422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7ADE8FA-BCC2-55D5-645F-301A1C011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9DCCFD2-9B3E-B323-4F5D-0A0C858B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DBC118C-B1BF-BDE5-1025-E28D3D25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441A984-BED9-BB17-F064-1E4CB580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4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A6244-52D4-6175-5263-41EC69C6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A7B78D6-187C-FE1B-8D27-1F1DB4E9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61AE485-EBC8-06D7-5E27-CC07F7DC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EC35FBE-6E0B-EFBB-8535-76835AC1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2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AFAD520-ACC9-3EB4-E3AD-B77A9176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0A6568-B017-C457-EE0B-847A7E8A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5A3F31-035C-66F8-B600-866AF311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1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9C419-907C-01BF-0432-DC36DE31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B9019D-1C36-8C0E-0ED6-130D0D7A2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E4D5CED-7B83-D808-B83F-A2F5B6F77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73268FC-DDA2-58DA-456C-DE557A9C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7F2952-70AC-CB28-F24A-BA7F4120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828B03-B720-F601-23F3-D84090CC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4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C0E85-5A82-AFB5-7790-C9077B49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EF5834-95A8-7F8B-7BFB-68426BCF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69E4E3-1F1C-4DD2-F0C3-4D0C0F7F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B67661-488B-2332-7C23-D8B2D395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BFAA7-9CF6-45BF-65D9-AD8AA9D6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012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C77D8-32A1-8F37-86A4-95E054CC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75663D-D29C-2D28-DAC2-4A73FE340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7AE6FE-91AA-B18E-CF54-9A76ABA2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BBC281-D7B0-BA42-A698-7CD7D019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459168-86DF-BCA9-12C2-D8FF51D0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1306EE-E758-BBC0-31A9-8FB8671D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88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0C5F6-2F17-FBB5-90C6-56BF20D1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69C6A8-5239-94D4-9D51-C19BA2FC7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EE35FE-BEB2-C0F7-CBE9-D7AF159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4FE3E9-433B-6715-1628-9F3D645B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B4F459-B285-6AF9-EE54-7A5F219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83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5DBAAA0-413B-34E0-B38C-7FCA6032A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E02532-F4FA-9A6A-8994-56A4D9011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627BB3-3338-166F-6C50-FE11B53B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BCD278-2570-9029-0F5C-FBDDD5BC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9292C4-46BE-C63F-B415-2C3B0372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164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a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710EB3E-D399-434A-856B-9486801AD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696" y="208993"/>
            <a:ext cx="1710622" cy="55028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4D7925-7346-0448-B818-D2D6AF96BD6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0983" y="3190426"/>
            <a:ext cx="3675594" cy="30274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E75ADE-24B7-DC49-B382-BE73F7E6B2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6703" y="1298447"/>
            <a:ext cx="630862" cy="6285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en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D7EEF77-43DF-6C4F-9C24-DB50B61E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83" y="2051436"/>
            <a:ext cx="3675596" cy="1014595"/>
          </a:xfrm>
          <a:prstGeom prst="rect">
            <a:avLst/>
          </a:prstGeom>
        </p:spPr>
        <p:txBody>
          <a:bodyPr lIns="90000" tIns="90000" rIns="90000" anchor="t" anchorCtr="0"/>
          <a:lstStyle>
            <a:lvl1pPr>
              <a:defRPr sz="2200" b="1"/>
            </a:lvl1pPr>
          </a:lstStyle>
          <a:p>
            <a:r>
              <a:rPr lang="da-DK"/>
              <a:t>Klik for at redigere i master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CAC74F-D075-7F41-9A64-311B9238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838" y="706614"/>
            <a:ext cx="6742476" cy="55112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7FCF33-6FD8-224A-9CB6-2E18A096BE5B}"/>
              </a:ext>
            </a:extLst>
          </p:cNvPr>
          <p:cNvCxnSpPr>
            <a:cxnSpLocks/>
          </p:cNvCxnSpPr>
          <p:nvPr userDrawn="1"/>
        </p:nvCxnSpPr>
        <p:spPr>
          <a:xfrm>
            <a:off x="4619708" y="706614"/>
            <a:ext cx="0" cy="5511223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351AE791-45D3-DE4A-ABEC-DFF3782A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246" y="341489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3C9AC4-A04B-424D-9506-E0D333BC3EDC}" type="slidenum">
              <a:rPr lang="en-DK" smtClean="0"/>
              <a:pPr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4177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08888-6CD5-2E86-56F4-7BB73C52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C151A6-F910-6D6D-4591-67A0245F8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ACFC65-2EF5-16DC-5A48-EDF0693F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A55809-963F-4954-D3B2-6077A800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06F378-0A53-7149-4FF5-A1AA069D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48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24F41-74EA-77DE-05CF-01F0826D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3E1995-0496-3299-B3ED-2F96F0E9A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EF5A10-76EC-D12E-656F-24C85C9C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85341B-079F-96E4-074F-3ACC5333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073151-1068-9E89-D411-55C46953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99A330-E165-A7A8-FC55-5348E23F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3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C0FE2-CD04-3E3D-E988-B0B389D3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D298E7A-698D-C02D-8A94-25332E99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AC3457-4EF5-EAE6-436A-040357669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4B707B9-F9E4-C59D-D0E3-7FC7AE306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B1AD9DD-5F3B-D2DC-CA89-3E07E84F7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222EA83-A977-68A3-4DC7-1A27B96E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25ED8B2-C574-7657-9A96-94CF83E2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6C89EA1-7564-E82F-85EB-287CA82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08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4CC28-6729-A8F5-371E-E4FC9D7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8F4E055-6EE6-6904-8964-CECC9C0B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21BAC22-F6CB-A853-5A3D-89BE0C43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DCC371-F1F3-27AA-713A-0C7CE6CD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61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B64303F-E250-1EEA-1558-C494C211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E4CF885-42E5-B1BD-6067-D6B516AD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65B0ED4-7606-C0E5-026B-2E0CA33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0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3F60A-8EAF-6F7C-E50A-88C8FE74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2B0566-0CAD-883B-E4A3-59988A41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C85B20-0562-B979-ADF4-D104360D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DEF172-E3B0-A83D-71A1-45F051BD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BDC79B-B42C-2122-1FC0-05639B39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9E7DF8-9F83-201A-710D-5C7C1814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08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9177D-5890-9D6C-8F2A-D0024FB2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C8DEB26-1ACD-972F-4384-DC873C16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0E2F16-3AC9-0AD6-27FD-2DD43433E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2A17217-70CD-20B5-F5B4-BB28F845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493608B-1BD7-A6FC-ECA8-63D3C6A6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A25D6D-C648-E5D4-338B-30A67797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2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09D35F6-C4AE-A32B-771D-E7D63184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821D64-D074-9CAE-7217-CECE95E9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83D5B2-65A8-990E-0F0D-42C021CA0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E9C29-255D-472D-A2D1-958F32DD7553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78887E-95EB-B121-5B75-93AE3CEC7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94100B-D042-9226-551F-4C85286EB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0DB4A-60B5-4D11-B5EC-50EB5470C2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8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965B0E8-51B7-D23C-C89B-A9066203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7BACD3-9F57-8F67-E452-5C272B3E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5C627A-DBD6-5307-DC7C-7668C7402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DE351-3F41-46AF-BBF3-C651C5E79BB0}" type="datetimeFigureOut">
              <a:rPr lang="da-DK" smtClean="0"/>
              <a:t>16-06-2025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170EC9-379F-052E-1FF1-FF2C70782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4089EA-0995-E8A5-FCF2-FD46F335D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7A962-4EC0-4090-A39E-4F5D34AD33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36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eafonden.dk/det-har-vi-stoettet/projekteksempler/stoette-til-naturetablering-og-formidl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61EBF0-FE93-581B-9153-83B670C1F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E6F0F99-6EA4-0439-CD76-46FAF28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67C1B8-8399-4B40-9930-63FF82BED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082" y="2234882"/>
            <a:ext cx="4322895" cy="2387600"/>
          </a:xfrm>
        </p:spPr>
        <p:txBody>
          <a:bodyPr anchor="ctr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a-DK" sz="2800" b="1" kern="150">
                <a:solidFill>
                  <a:srgbClr val="000000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Arial Unicode MS"/>
              </a:rPr>
              <a:t>Signaturprojekter og fondsmuligheder: </a:t>
            </a:r>
            <a:r>
              <a:rPr lang="da-DK" sz="2800" i="1" kern="150">
                <a:solidFill>
                  <a:srgbClr val="000000"/>
                </a:solidFill>
                <a:effectLst/>
                <a:latin typeface="Montserrat" panose="00000500000000000000" pitchFamily="2" charset="0"/>
                <a:ea typeface="Aptos" panose="020B0004020202020204" pitchFamily="34" charset="0"/>
                <a:cs typeface="Arial Unicode MS"/>
              </a:rPr>
              <a:t>præsentation og drøftelse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010670-8B31-DC0E-0EF6-A375C1573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3BFA37-F881-2876-64F0-F17BFF8F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0AB235-0689-5A51-1A60-324800709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3AF6E8-7DBA-B6B7-3C39-00A63D74D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BC09EE-A311-D870-1920-021B2F0A1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B15A2F-9E85-F500-7281-E223C1197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288C934-6BC3-6952-9137-37EAD05F4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" b="23078"/>
          <a:stretch/>
        </p:blipFill>
        <p:spPr>
          <a:xfrm>
            <a:off x="6607352" y="1107374"/>
            <a:ext cx="4470838" cy="4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FA38A-458B-1D3A-BEBA-0526A8BEA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9FF48-91D3-4D9E-EEA8-282823E0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00000" cy="1325563"/>
          </a:xfrm>
        </p:spPr>
        <p:txBody>
          <a:bodyPr>
            <a:normAutofit/>
          </a:bodyPr>
          <a:lstStyle/>
          <a:p>
            <a:r>
              <a:rPr lang="da-DK" sz="2800" b="1">
                <a:latin typeface="Montserrat" panose="00000500000000000000" pitchFamily="2" charset="0"/>
              </a:rPr>
              <a:t>De første skridt til at udvikle og opnå fondsstøtte til unikke projekter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8D2C3E-0202-2236-DE82-61DAA1AF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00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Fællessekretariatet har været </a:t>
            </a:r>
            <a:r>
              <a:rPr lang="da-DK" sz="18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a-DK" sz="18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 med Novo Nordisk Fonden og Den Danske Naturfond om vejen fra projektidé til realisering.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Midler til naturområder fra Novo Nordisk Fonden: </a:t>
            </a:r>
            <a:r>
              <a:rPr lang="da-DK" sz="18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Uddeles primært til eksisterende aktører på natur- og skovrejsningsområdet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Klimaskovfonden og Den Danske Naturfond har begge fået bevilliget 200 mio. kr. i første omgang.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 midler gives fx til initiativer, der arbejder med naturformidling- og uddannelse til særligt børn og unge (fx til 15. juni fonden).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 indikation pt. om der opstår samarbejde med Aage V. Jensen fonden.</a:t>
            </a:r>
          </a:p>
        </p:txBody>
      </p:sp>
      <p:pic>
        <p:nvPicPr>
          <p:cNvPr id="4" name="Grafik 3" descr="Mønter kontur">
            <a:extLst>
              <a:ext uri="{FF2B5EF4-FFF2-40B4-BE49-F238E27FC236}">
                <a16:creationId xmlns:a16="http://schemas.microsoft.com/office/drawing/2014/main" id="{FE34D55C-25AD-0368-B93B-6BF5C5F3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3153" y="1690688"/>
            <a:ext cx="3019248" cy="30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7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DA1E-4B44-015B-C1F9-5BE3170A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0720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Montserrat" panose="00000500000000000000" pitchFamily="2" charset="0"/>
              </a:rPr>
              <a:t>Klimaskovfonden</a:t>
            </a:r>
            <a:r>
              <a:rPr lang="en-US" sz="2800" b="1" dirty="0">
                <a:latin typeface="Montserrat" panose="00000500000000000000" pitchFamily="2" charset="0"/>
              </a:rPr>
              <a:t>: </a:t>
            </a:r>
            <a:r>
              <a:rPr lang="en-US" sz="2800" b="1" dirty="0" err="1">
                <a:latin typeface="Montserrat" panose="00000500000000000000" pitchFamily="2" charset="0"/>
              </a:rPr>
              <a:t>Tilskud</a:t>
            </a:r>
            <a:r>
              <a:rPr lang="en-US" sz="2800" b="1" dirty="0">
                <a:latin typeface="Montserrat" panose="00000500000000000000" pitchFamily="2" charset="0"/>
              </a:rPr>
              <a:t> til </a:t>
            </a:r>
            <a:r>
              <a:rPr lang="en-US" sz="2800" b="1" dirty="0" err="1">
                <a:latin typeface="Montserrat" panose="00000500000000000000" pitchFamily="2" charset="0"/>
              </a:rPr>
              <a:t>skovrejsning</a:t>
            </a:r>
            <a:endParaRPr lang="en-US" sz="2800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6274-EC9B-FF5C-E7DA-56EE9379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33"/>
            <a:ext cx="6807200" cy="4913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a-DK" sz="1600" noProof="0">
                <a:latin typeface="Montserrat" panose="00000500000000000000" pitchFamily="2" charset="0"/>
              </a:rPr>
              <a:t>2 årlige ansøgningsrunder – fokus på klimaeffekt og synergieffekter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a-DK" sz="1600" noProof="0">
                <a:latin typeface="Montserrat" panose="00000500000000000000" pitchFamily="2" charset="0"/>
              </a:rPr>
              <a:t>Klimarobust blandingsskov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da-DK" sz="1600" noProof="0">
                <a:latin typeface="Montserrat" panose="00000500000000000000" pitchFamily="2" charset="0"/>
              </a:rPr>
              <a:t>Ny urørt skov (assisteret naturlig tilgroning)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1600" noProof="0">
                <a:latin typeface="Montserrat" panose="00000500000000000000" pitchFamily="2" charset="0"/>
              </a:rPr>
              <a:t>Større sammenhængende skov- og naturområder 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 sz="1600" noProof="0">
                <a:latin typeface="Montserrat" panose="00000500000000000000" pitchFamily="2" charset="0"/>
              </a:rPr>
              <a:t>Tilskud – prioritering af projekter efter beliggenhed og størrelse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 sz="1600" noProof="0">
                <a:latin typeface="Montserrat" panose="00000500000000000000" pitchFamily="2" charset="0"/>
              </a:rPr>
              <a:t>Midlertidigt ejerskab - samarbejde med kommuner og vandværker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da-DK" sz="1600" noProof="0">
                <a:latin typeface="Montserrat" panose="00000500000000000000" pitchFamily="2" charset="0"/>
              </a:rPr>
              <a:t>Samarbejde med Nationalparker, Den Danske Naturfond og andre naturfonde om at skabe sammenhængende skov- og natur</a:t>
            </a:r>
          </a:p>
        </p:txBody>
      </p:sp>
      <p:pic>
        <p:nvPicPr>
          <p:cNvPr id="5" name="Billede 4" descr="Et billede, der indeholder person, udendørs, plante, hånd&#10;&#10;Indhold genereret af kunstig intelligens kan være forkert.">
            <a:extLst>
              <a:ext uri="{FF2B5EF4-FFF2-40B4-BE49-F238E27FC236}">
                <a16:creationId xmlns:a16="http://schemas.microsoft.com/office/drawing/2014/main" id="{0EF01EEB-4A35-51C0-CE8E-9BC38BFA9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6F882A-A4D9-9DE4-1EC1-408E90AF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2351A-AB7A-1336-2491-914D0FFB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009047"/>
          </a:xfrm>
        </p:spPr>
        <p:txBody>
          <a:bodyPr anchor="ctr">
            <a:normAutofit fontScale="90000"/>
          </a:bodyPr>
          <a:lstStyle/>
          <a:p>
            <a:r>
              <a:rPr lang="da-DK" sz="2800" b="1" noProof="0">
                <a:latin typeface="Montserrat" panose="00000500000000000000" pitchFamily="2" charset="0"/>
              </a:rPr>
              <a:t>Den Danske Naturfond: Støtte til mange projekttyper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A682-36C5-89EF-4F13-FF2941F2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955550"/>
            <a:ext cx="5334197" cy="42845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da-DK" sz="1600" b="1" dirty="0">
                <a:latin typeface="Montserrat" panose="00000500000000000000" pitchFamily="2" charset="0"/>
              </a:rPr>
              <a:t>”</a:t>
            </a:r>
            <a:r>
              <a:rPr lang="da-DK" sz="1600" b="1" dirty="0" err="1">
                <a:latin typeface="Montserrat" panose="00000500000000000000" pitchFamily="2" charset="0"/>
              </a:rPr>
              <a:t>Addiontionelt</a:t>
            </a:r>
            <a:r>
              <a:rPr lang="da-DK" sz="1600" b="1" dirty="0">
                <a:latin typeface="Montserrat" panose="00000500000000000000" pitchFamily="2" charset="0"/>
              </a:rPr>
              <a:t> bidrag”: </a:t>
            </a:r>
            <a:r>
              <a:rPr lang="da-DK" sz="1600" dirty="0">
                <a:latin typeface="Montserrat" panose="00000500000000000000" pitchFamily="2" charset="0"/>
              </a:rPr>
              <a:t>Fonden yder støtte til at muliggøre ekstra værdiskabelse i projekter, der kan opnå statsligt tilskud.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>
                <a:latin typeface="Montserrat" panose="00000500000000000000" pitchFamily="2" charset="0"/>
              </a:rPr>
              <a:t>Unikke projekter: </a:t>
            </a:r>
            <a:r>
              <a:rPr lang="da-DK" sz="1600" dirty="0">
                <a:latin typeface="Montserrat" panose="00000500000000000000" pitchFamily="2" charset="0"/>
              </a:rPr>
              <a:t>Fonden yder støtte til at muliggøre unikke projekter, der ikke kan finansieres via de eksisterende tilskudsordninger.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>
                <a:latin typeface="Montserrat" panose="00000500000000000000" pitchFamily="2" charset="0"/>
              </a:rPr>
              <a:t>Projektmodning og medfinansiering: </a:t>
            </a:r>
            <a:r>
              <a:rPr lang="da-DK" sz="1600" dirty="0">
                <a:latin typeface="Montserrat" panose="00000500000000000000" pitchFamily="2" charset="0"/>
              </a:rPr>
              <a:t>Begge fonde kan bidrage til at løfte kvaliteten af projekter og finde yderligere privat medfinansiering.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>
                <a:latin typeface="Montserrat" panose="00000500000000000000" pitchFamily="2" charset="0"/>
              </a:rPr>
              <a:t>Vokseværk: </a:t>
            </a:r>
            <a:r>
              <a:rPr lang="da-DK" sz="1600" dirty="0">
                <a:latin typeface="Montserrat" panose="00000500000000000000" pitchFamily="2" charset="0"/>
              </a:rPr>
              <a:t>Begge fonde har et ønske om at ”forstørre” projekter.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>
                <a:latin typeface="Montserrat" panose="00000500000000000000" pitchFamily="2" charset="0"/>
              </a:rPr>
              <a:t>Skala: </a:t>
            </a:r>
            <a:r>
              <a:rPr lang="da-DK" sz="1600" dirty="0">
                <a:latin typeface="Montserrat" panose="00000500000000000000" pitchFamily="2" charset="0"/>
              </a:rPr>
              <a:t>Små projekter kan også være interessante, hvis de kan bidrage til at skabe større sammenhænge.</a:t>
            </a:r>
            <a:endParaRPr lang="da-DK" sz="1600" b="1" dirty="0">
              <a:latin typeface="Montserrat" panose="00000500000000000000" pitchFamily="2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da-DK" sz="1600" dirty="0">
              <a:latin typeface="Montserrat" panose="00000500000000000000" pitchFamily="2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0B427F9-8DB9-58EC-7B76-34473A29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40" r="470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8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AC83-4A3A-A335-57C9-ABB574997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8D77F21-E30A-8E53-2BB6-EB3C2A29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9834" y="-1336855"/>
            <a:ext cx="6432550" cy="5679063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5DCBB5E3-8F52-2800-1266-768FCE2D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09" y="1290506"/>
            <a:ext cx="3919356" cy="533751"/>
          </a:xfrm>
        </p:spPr>
        <p:txBody>
          <a:bodyPr>
            <a:noAutofit/>
          </a:bodyPr>
          <a:lstStyle/>
          <a:p>
            <a:r>
              <a:rPr lang="da-DK" sz="2800" dirty="0">
                <a:latin typeface="Aptos" panose="020B0004020202020204" pitchFamily="34" charset="0"/>
              </a:rPr>
              <a:t>Thy</a:t>
            </a:r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91770138-3573-509D-AC1C-AFAAADE3ED4C}"/>
              </a:ext>
            </a:extLst>
          </p:cNvPr>
          <p:cNvSpPr txBox="1">
            <a:spLocks/>
          </p:cNvSpPr>
          <p:nvPr/>
        </p:nvSpPr>
        <p:spPr>
          <a:xfrm>
            <a:off x="252810" y="2040931"/>
            <a:ext cx="4203075" cy="481706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Atlantisk klithede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sng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Indsats 1:</a:t>
            </a:r>
            <a:b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 + 7 + 5 ha der indgår i et stort sammenhængende naturområde (sammenbinding)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sng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Indsats 2:</a:t>
            </a:r>
            <a:b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0F16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3.000 ha projektområde mellem Svinkløv og Thorup Strand (stort naturgenopretningsprojekt). </a:t>
            </a:r>
          </a:p>
        </p:txBody>
      </p:sp>
      <p:sp>
        <p:nvSpPr>
          <p:cNvPr id="3" name="Pladsholder til slidenummer 5">
            <a:extLst>
              <a:ext uri="{FF2B5EF4-FFF2-40B4-BE49-F238E27FC236}">
                <a16:creationId xmlns:a16="http://schemas.microsoft.com/office/drawing/2014/main" id="{DE06EFB2-DEBF-21E0-99F0-DA3BFE86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246" y="3414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C9AC4-A04B-424D-9506-E0D333BC3EDC}" type="slidenum">
              <a:rPr kumimoji="0" lang="en-DK" sz="800" b="0" i="0" u="none" strike="noStrike" kern="1200" cap="none" spc="0" normalizeH="0" baseline="0" noProof="0" smtClean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A5FF8-E5EA-54B1-86AA-E00BC1557A0A}"/>
              </a:ext>
            </a:extLst>
          </p:cNvPr>
          <p:cNvSpPr txBox="1"/>
          <p:nvPr/>
        </p:nvSpPr>
        <p:spPr>
          <a:xfrm>
            <a:off x="-1" y="0"/>
            <a:ext cx="12192001" cy="9689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0DF311-35D6-0768-FA82-BDED336E3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306" y="145321"/>
            <a:ext cx="2324417" cy="656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635EB4-672B-B04E-9077-A1534ABAC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891" y="1099313"/>
            <a:ext cx="5229955" cy="2829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984041-C31D-4539-6E5F-08FC8257C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5" y="3729962"/>
            <a:ext cx="5958315" cy="2933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6E3351-0F4C-C4D7-B3E1-B67061011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207" y="5064279"/>
            <a:ext cx="2411758" cy="17124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34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C8016-E29E-1A32-E4A7-3A62CD08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CA65F-002D-B8F6-7010-9D545AAE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Første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skridt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sikre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støtte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>
                <a:solidFill>
                  <a:srgbClr val="FFFFFF"/>
                </a:solidFill>
              </a:rPr>
              <a:t>Den Danske </a:t>
            </a:r>
            <a:r>
              <a:rPr lang="en-US" sz="2800" b="1" err="1">
                <a:solidFill>
                  <a:srgbClr val="FFFFFF"/>
                </a:solidFill>
              </a:rPr>
              <a:t>Naturfond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pitche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idéer</a:t>
            </a:r>
            <a:endParaRPr lang="en-US" sz="2800" b="1" kern="1200" noProof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0091D2C6-7A09-664C-CBA9-C6CEB053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045" y="648674"/>
            <a:ext cx="6420028" cy="1740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>
                <a:latin typeface="Montserrat" panose="00000500000000000000" pitchFamily="2" charset="0"/>
              </a:rPr>
              <a:t>Format: </a:t>
            </a:r>
            <a:r>
              <a:rPr lang="da-DK" sz="1800">
                <a:latin typeface="Montserrat" panose="00000500000000000000" pitchFamily="2" charset="0"/>
              </a:rPr>
              <a:t>Den Danske Naturfond modtager idéer til projekter på ca. 2 sider året rundt.</a:t>
            </a:r>
          </a:p>
          <a:p>
            <a:pPr marL="0" indent="0">
              <a:buNone/>
            </a:pPr>
            <a:endParaRPr lang="da-DK" sz="180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da-DK" sz="1800" b="1">
                <a:latin typeface="Montserrat" panose="00000500000000000000" pitchFamily="2" charset="0"/>
              </a:rPr>
              <a:t>Realisme: </a:t>
            </a:r>
            <a:r>
              <a:rPr lang="da-DK" sz="1800">
                <a:latin typeface="Montserrat" panose="00000500000000000000" pitchFamily="2" charset="0"/>
              </a:rPr>
              <a:t>OK at afprøve ideer hos fonden - bedst at have </a:t>
            </a:r>
            <a:r>
              <a:rPr lang="da-DK" sz="1800" err="1">
                <a:latin typeface="Montserrat" panose="00000500000000000000" pitchFamily="2" charset="0"/>
              </a:rPr>
              <a:t>forkvalificeret</a:t>
            </a:r>
            <a:r>
              <a:rPr lang="da-DK" sz="1800">
                <a:latin typeface="Montserrat" panose="00000500000000000000" pitchFamily="2" charset="0"/>
              </a:rPr>
              <a:t> om ideen er realistisk.</a:t>
            </a:r>
          </a:p>
          <a:p>
            <a:pPr marL="0" indent="0">
              <a:buNone/>
            </a:pPr>
            <a:endParaRPr lang="da-DK" sz="1800" b="1">
              <a:latin typeface="Montserrat" panose="00000500000000000000" pitchFamily="2" charset="0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52280F2-DC3E-8759-68B0-3DA47E7EFE5B}"/>
              </a:ext>
            </a:extLst>
          </p:cNvPr>
          <p:cNvSpPr txBox="1"/>
          <p:nvPr/>
        </p:nvSpPr>
        <p:spPr>
          <a:xfrm>
            <a:off x="4876045" y="2668890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Eksempler på krav: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Samme offentlige adgang som på statslige og kommunale arealer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”Blivende effekt” (tinglysning) og varig drift</a:t>
            </a: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Eksempel på vurderingskriterier: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Brandmandens lov (typisk vs. unik)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Skaber forslaget sammenhængende områder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Forslagets faglig kvalitet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Potentiale for synergieffekter</a:t>
            </a:r>
          </a:p>
        </p:txBody>
      </p:sp>
    </p:spTree>
    <p:extLst>
      <p:ext uri="{BB962C8B-B14F-4D97-AF65-F5344CB8AC3E}">
        <p14:creationId xmlns:p14="http://schemas.microsoft.com/office/powerpoint/2010/main" val="14518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137D5-754C-6272-A5C7-1F0891EE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E6FFB02E-97DB-3AB6-180C-69BB22932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9D9EA-FACA-A40F-11E7-307C87C9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Første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skridt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rette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ideer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vores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noProof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Lokale</a:t>
            </a:r>
            <a:r>
              <a:rPr lang="en-US" sz="2800" b="1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Trepart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57881C50-4D86-052F-E0A3-39C10FD2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045" y="648674"/>
            <a:ext cx="6420028" cy="5457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>
                <a:latin typeface="Montserrat" panose="00000500000000000000" pitchFamily="2" charset="0"/>
              </a:rPr>
              <a:t>Udvælgelse af ideer</a:t>
            </a:r>
          </a:p>
          <a:p>
            <a:r>
              <a:rPr lang="da-DK" sz="1800" err="1">
                <a:latin typeface="Montserrat" panose="00000500000000000000" pitchFamily="2" charset="0"/>
              </a:rPr>
              <a:t>Addiontionalitet</a:t>
            </a:r>
            <a:r>
              <a:rPr lang="da-DK" sz="1800">
                <a:latin typeface="Montserrat" panose="00000500000000000000" pitchFamily="2" charset="0"/>
              </a:rPr>
              <a:t> – medfinansiering af statsfinansieret skitseprojekter</a:t>
            </a:r>
          </a:p>
          <a:p>
            <a:r>
              <a:rPr lang="da-DK" sz="1800">
                <a:latin typeface="Montserrat" panose="00000500000000000000" pitchFamily="2" charset="0"/>
              </a:rPr>
              <a:t>Unikke områder – finansiering af større, unikke områder uden mulighed for statsfinansiering</a:t>
            </a:r>
          </a:p>
          <a:p>
            <a:r>
              <a:rPr lang="da-DK" sz="1800" dirty="0">
                <a:latin typeface="Montserrat" panose="00000500000000000000" pitchFamily="2" charset="0"/>
              </a:rPr>
              <a:t>Realisme: lodsejerinteresse og teknisk egnethed</a:t>
            </a:r>
            <a:endParaRPr lang="da-DK" sz="180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da-DK" sz="1800" b="1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da-DK" sz="1800" b="1" dirty="0">
                <a:latin typeface="Montserrat" panose="00000500000000000000" pitchFamily="2" charset="0"/>
              </a:rPr>
              <a:t>Fællessekretariat koordinerer proces</a:t>
            </a:r>
          </a:p>
          <a:p>
            <a:pPr marL="0" indent="0">
              <a:buNone/>
            </a:pPr>
            <a:r>
              <a:rPr lang="da-DK" sz="1800" dirty="0">
                <a:latin typeface="Montserrat" panose="00000500000000000000" pitchFamily="2" charset="0"/>
              </a:rPr>
              <a:t>Der udvælges nogle modne projektideer pr. kommune, der sendes samlet til fonden.</a:t>
            </a:r>
          </a:p>
          <a:p>
            <a:pPr marL="0" indent="0">
              <a:buNone/>
            </a:pPr>
            <a:r>
              <a:rPr lang="da-DK" sz="1800" dirty="0">
                <a:latin typeface="Montserrat" panose="00000500000000000000" pitchFamily="2" charset="0"/>
              </a:rPr>
              <a:t>Fællessekretariat understøtter indledende dialog med fonde samt evt. udarbejdelse af projektideer.</a:t>
            </a:r>
            <a:endParaRPr lang="da-DK" sz="18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2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græs, sky, person&#10;&#10;Indhold genereret af kunstig intelligens kan være forkert.">
            <a:extLst>
              <a:ext uri="{FF2B5EF4-FFF2-40B4-BE49-F238E27FC236}">
                <a16:creationId xmlns:a16="http://schemas.microsoft.com/office/drawing/2014/main" id="{5257EA02-EBBF-34EA-2AA3-08206465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1E37B0A-AFCD-88A9-51CA-EAF68C2DDCD0}"/>
              </a:ext>
            </a:extLst>
          </p:cNvPr>
          <p:cNvSpPr/>
          <p:nvPr/>
        </p:nvSpPr>
        <p:spPr>
          <a:xfrm>
            <a:off x="6476999" y="598556"/>
            <a:ext cx="5372947" cy="5732669"/>
          </a:xfrm>
          <a:prstGeom prst="rect">
            <a:avLst/>
          </a:prstGeom>
          <a:solidFill>
            <a:srgbClr val="156082">
              <a:alpha val="60000"/>
            </a:srgbClr>
          </a:solidFill>
          <a:ln>
            <a:solidFill>
              <a:srgbClr val="042433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04BF047-FACE-45B9-C4CC-97D76E9575BC}"/>
              </a:ext>
            </a:extLst>
          </p:cNvPr>
          <p:cNvSpPr txBox="1"/>
          <p:nvPr/>
        </p:nvSpPr>
        <p:spPr>
          <a:xfrm>
            <a:off x="6808304" y="965200"/>
            <a:ext cx="46813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Montserrat" panose="00000500000000000000" pitchFamily="2" charset="0"/>
              </a:rPr>
              <a:t>Partnerskab med flere fonde</a:t>
            </a:r>
          </a:p>
          <a:p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Nordea Fonden gik sammen med Den Danske Naturfond om at støtte et 230 hektar stort naturgenopretnings-projekt ved Vadehavet.</a:t>
            </a:r>
          </a:p>
          <a:p>
            <a:endParaRPr lang="da-DK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Støtte til 69 mio. kr. heraf 18 mio. kr. fra Nordea Fonden til genopretning og formidling.</a:t>
            </a:r>
          </a:p>
          <a:p>
            <a:endParaRPr lang="da-DK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Nordea Fonden støtter i stigende grad </a:t>
            </a:r>
            <a:r>
              <a:rPr lang="da-DK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forprojekter</a:t>
            </a:r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endParaRPr lang="da-DK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De modtager pitches året rundt. Ca. 1 side med idé, budget og tiltag.</a:t>
            </a:r>
          </a:p>
          <a:p>
            <a:endParaRPr lang="da-DK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</a:rPr>
              <a:t>Læs mere om projektet i </a:t>
            </a:r>
            <a:r>
              <a:rPr lang="da-DK" dirty="0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Vadehavet her.</a:t>
            </a:r>
            <a:endParaRPr lang="da-DK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1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369A49FB4CCE409CA5A5F867E5BD0D" ma:contentTypeVersion="2" ma:contentTypeDescription="Opret et nyt dokument." ma:contentTypeScope="" ma:versionID="feaaf49e2e1b7d5dc48e1331607d0018">
  <xsd:schema xmlns:xsd="http://www.w3.org/2001/XMLSchema" xmlns:xs="http://www.w3.org/2001/XMLSchema" xmlns:p="http://schemas.microsoft.com/office/2006/metadata/properties" xmlns:ns1="http://schemas.microsoft.com/sharepoint/v3" xmlns:ns2="514ad9a6-eed0-4e2f-8fe6-a54d1ff733ab" targetNamespace="http://schemas.microsoft.com/office/2006/metadata/properties" ma:root="true" ma:fieldsID="ca1abf538663b437bf31819e340c7980" ns1:_="" ns2:_="">
    <xsd:import namespace="http://schemas.microsoft.com/sharepoint/v3"/>
    <xsd:import namespace="514ad9a6-eed0-4e2f-8fe6-a54d1ff733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ad9a6-eed0-4e2f-8fe6-a54d1ff733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98966D-211B-4D1D-BB84-DA866DFB7A05}"/>
</file>

<file path=customXml/itemProps2.xml><?xml version="1.0" encoding="utf-8"?>
<ds:datastoreItem xmlns:ds="http://schemas.openxmlformats.org/officeDocument/2006/customXml" ds:itemID="{9DB1C7F5-CCDF-485C-87CA-8FF5AC244E73}"/>
</file>

<file path=customXml/itemProps3.xml><?xml version="1.0" encoding="utf-8"?>
<ds:datastoreItem xmlns:ds="http://schemas.openxmlformats.org/officeDocument/2006/customXml" ds:itemID="{14B26A18-6DB9-44BC-8CA1-83CB4ED3BB2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563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Courier New</vt:lpstr>
      <vt:lpstr>Montserrat</vt:lpstr>
      <vt:lpstr>Office-tema</vt:lpstr>
      <vt:lpstr>1_Office-tema</vt:lpstr>
      <vt:lpstr>Signaturprojekter og fondsmuligheder: præsentation og drøftelse</vt:lpstr>
      <vt:lpstr>De første skridt til at udvikle og opnå fondsstøtte til unikke projekter</vt:lpstr>
      <vt:lpstr>Klimaskovfonden: Tilskud til skovrejsning</vt:lpstr>
      <vt:lpstr>Den Danske Naturfond: Støtte til mange projekttyper</vt:lpstr>
      <vt:lpstr>Thy</vt:lpstr>
      <vt:lpstr>Første skridt til at sikre støtte fra Den Danske Naturfond – pitche idéer</vt:lpstr>
      <vt:lpstr>Første skridt til at finde de rette ideer i vores Lokale Trepart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Corbin Andrew Entz</dc:creator>
  <cp:lastModifiedBy>Corbin Andrew Entz</cp:lastModifiedBy>
  <cp:revision>1</cp:revision>
  <dcterms:created xsi:type="dcterms:W3CDTF">2025-06-16T10:55:36Z</dcterms:created>
  <dcterms:modified xsi:type="dcterms:W3CDTF">2025-06-16T11:13:37Z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0x0101001D369A49FB4CCE409CA5A5F867E5BD0D</vt:lpwstr>
  </property>
</Properties>
</file>